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2" d="100"/>
          <a:sy n="82" d="100"/>
        </p:scale>
        <p:origin x="-11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53F4E5C0-F81A-4EC7-BA2D-215BA481493C}" type="datetimeFigureOut">
              <a:rPr lang="ru-RU" smtClean="0"/>
              <a:pPr/>
              <a:t>01.03.2017</a:t>
            </a:fld>
            <a:endParaRPr lang="ru-RU"/>
          </a:p>
        </p:txBody>
      </p:sp>
      <p:sp>
        <p:nvSpPr>
          <p:cNvPr id="16" name="Номер слайда 15"/>
          <p:cNvSpPr>
            <a:spLocks noGrp="1"/>
          </p:cNvSpPr>
          <p:nvPr>
            <p:ph type="sldNum" sz="quarter" idx="11"/>
          </p:nvPr>
        </p:nvSpPr>
        <p:spPr/>
        <p:txBody>
          <a:bodyPr/>
          <a:lstStyle/>
          <a:p>
            <a:fld id="{3890FABA-07FE-4A09-A4A1-D64868F3E42E}" type="slidenum">
              <a:rPr lang="ru-RU" smtClean="0"/>
              <a:pPr/>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3F4E5C0-F81A-4EC7-BA2D-215BA481493C}" type="datetimeFigureOut">
              <a:rPr lang="ru-RU" smtClean="0"/>
              <a:pPr/>
              <a:t>01.03.2017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890FABA-07FE-4A09-A4A1-D64868F3E42E}"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3F4E5C0-F81A-4EC7-BA2D-215BA481493C}" type="datetimeFigureOut">
              <a:rPr lang="ru-RU" smtClean="0"/>
              <a:pPr/>
              <a:t>01.03.2017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890FABA-07FE-4A09-A4A1-D64868F3E42E}"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53F4E5C0-F81A-4EC7-BA2D-215BA481493C}" type="datetimeFigureOut">
              <a:rPr lang="ru-RU" smtClean="0"/>
              <a:pPr/>
              <a:t>01.03.2017</a:t>
            </a:fld>
            <a:endParaRPr lang="ru-RU"/>
          </a:p>
        </p:txBody>
      </p:sp>
      <p:sp>
        <p:nvSpPr>
          <p:cNvPr id="15" name="Номер слайда 14"/>
          <p:cNvSpPr>
            <a:spLocks noGrp="1"/>
          </p:cNvSpPr>
          <p:nvPr>
            <p:ph type="sldNum" sz="quarter" idx="15"/>
          </p:nvPr>
        </p:nvSpPr>
        <p:spPr/>
        <p:txBody>
          <a:bodyPr/>
          <a:lstStyle>
            <a:lvl1pPr algn="ctr">
              <a:defRPr/>
            </a:lvl1pPr>
          </a:lstStyle>
          <a:p>
            <a:fld id="{3890FABA-07FE-4A09-A4A1-D64868F3E42E}" type="slidenum">
              <a:rPr lang="ru-RU" smtClean="0"/>
              <a:pPr/>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53F4E5C0-F81A-4EC7-BA2D-215BA481493C}" type="datetimeFigureOut">
              <a:rPr lang="ru-RU" smtClean="0"/>
              <a:pPr/>
              <a:t>01.03.2017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890FABA-07FE-4A09-A4A1-D64868F3E42E}" type="slidenum">
              <a:rPr lang="ru-RU" smtClean="0"/>
              <a:pPr/>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53F4E5C0-F81A-4EC7-BA2D-215BA481493C}" type="datetimeFigureOut">
              <a:rPr lang="ru-RU" smtClean="0"/>
              <a:pPr/>
              <a:t>01.03.2017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890FABA-07FE-4A09-A4A1-D64868F3E42E}"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3890FABA-07FE-4A09-A4A1-D64868F3E42E}" type="slidenum">
              <a:rPr lang="ru-RU" smtClean="0"/>
              <a:pPr/>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53F4E5C0-F81A-4EC7-BA2D-215BA481493C}" type="datetimeFigureOut">
              <a:rPr lang="ru-RU" smtClean="0"/>
              <a:pPr/>
              <a:t>01.03.2017</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3F4E5C0-F81A-4EC7-BA2D-215BA481493C}" type="datetimeFigureOut">
              <a:rPr lang="ru-RU" smtClean="0"/>
              <a:pPr/>
              <a:t>01.03.2017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890FABA-07FE-4A09-A4A1-D64868F3E42E}"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3F4E5C0-F81A-4EC7-BA2D-215BA481493C}" type="datetimeFigureOut">
              <a:rPr lang="ru-RU" smtClean="0"/>
              <a:pPr/>
              <a:t>01.03.2017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890FABA-07FE-4A09-A4A1-D64868F3E42E}"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53F4E5C0-F81A-4EC7-BA2D-215BA481493C}" type="datetimeFigureOut">
              <a:rPr lang="ru-RU" smtClean="0"/>
              <a:pPr/>
              <a:t>01.03.2017</a:t>
            </a:fld>
            <a:endParaRPr lang="ru-RU"/>
          </a:p>
        </p:txBody>
      </p:sp>
      <p:sp>
        <p:nvSpPr>
          <p:cNvPr id="9" name="Номер слайда 8"/>
          <p:cNvSpPr>
            <a:spLocks noGrp="1"/>
          </p:cNvSpPr>
          <p:nvPr>
            <p:ph type="sldNum" sz="quarter" idx="15"/>
          </p:nvPr>
        </p:nvSpPr>
        <p:spPr/>
        <p:txBody>
          <a:bodyPr/>
          <a:lstStyle/>
          <a:p>
            <a:fld id="{3890FABA-07FE-4A09-A4A1-D64868F3E42E}" type="slidenum">
              <a:rPr lang="ru-RU" smtClean="0"/>
              <a:pPr/>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53F4E5C0-F81A-4EC7-BA2D-215BA481493C}" type="datetimeFigureOut">
              <a:rPr lang="ru-RU" smtClean="0"/>
              <a:pPr/>
              <a:t>01.03.2017</a:t>
            </a:fld>
            <a:endParaRPr lang="ru-RU"/>
          </a:p>
        </p:txBody>
      </p:sp>
      <p:sp>
        <p:nvSpPr>
          <p:cNvPr id="9" name="Номер слайда 8"/>
          <p:cNvSpPr>
            <a:spLocks noGrp="1"/>
          </p:cNvSpPr>
          <p:nvPr>
            <p:ph type="sldNum" sz="quarter" idx="11"/>
          </p:nvPr>
        </p:nvSpPr>
        <p:spPr/>
        <p:txBody>
          <a:bodyPr/>
          <a:lstStyle/>
          <a:p>
            <a:fld id="{3890FABA-07FE-4A09-A4A1-D64868F3E42E}" type="slidenum">
              <a:rPr lang="ru-RU" smtClean="0"/>
              <a:pPr/>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53F4E5C0-F81A-4EC7-BA2D-215BA481493C}" type="datetimeFigureOut">
              <a:rPr lang="ru-RU" smtClean="0"/>
              <a:pPr/>
              <a:t>01.03.2017</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3890FABA-07FE-4A09-A4A1-D64868F3E42E}" type="slidenum">
              <a:rPr lang="ru-RU" smtClean="0"/>
              <a:pPr/>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4000496" y="5643578"/>
            <a:ext cx="4643470" cy="857256"/>
          </a:xfrm>
        </p:spPr>
        <p:txBody>
          <a:bodyPr>
            <a:normAutofit/>
          </a:bodyPr>
          <a:lstStyle/>
          <a:p>
            <a:r>
              <a:rPr lang="en-US" dirty="0" smtClean="0">
                <a:solidFill>
                  <a:srgbClr val="C00000"/>
                </a:solidFill>
              </a:rPr>
              <a:t>Made by</a:t>
            </a:r>
            <a:r>
              <a:rPr lang="ru-RU" dirty="0" smtClean="0">
                <a:solidFill>
                  <a:srgbClr val="C00000"/>
                </a:solidFill>
              </a:rPr>
              <a:t>:</a:t>
            </a:r>
            <a:r>
              <a:rPr lang="en-US" dirty="0">
                <a:solidFill>
                  <a:srgbClr val="C00000"/>
                </a:solidFill>
              </a:rPr>
              <a:t> </a:t>
            </a:r>
            <a:r>
              <a:rPr lang="en-US" dirty="0" err="1">
                <a:solidFill>
                  <a:srgbClr val="C00000"/>
                </a:solidFill>
              </a:rPr>
              <a:t>Guseva</a:t>
            </a:r>
            <a:r>
              <a:rPr lang="en-US" dirty="0">
                <a:solidFill>
                  <a:srgbClr val="C00000"/>
                </a:solidFill>
              </a:rPr>
              <a:t> </a:t>
            </a:r>
            <a:r>
              <a:rPr lang="en-US" dirty="0" err="1">
                <a:solidFill>
                  <a:srgbClr val="C00000"/>
                </a:solidFill>
              </a:rPr>
              <a:t>Darina</a:t>
            </a:r>
            <a:r>
              <a:rPr lang="ru-RU" dirty="0">
                <a:solidFill>
                  <a:srgbClr val="C00000"/>
                </a:solidFill>
              </a:rPr>
              <a:t> 6”</a:t>
            </a:r>
            <a:r>
              <a:rPr lang="en-US" dirty="0">
                <a:solidFill>
                  <a:srgbClr val="C00000"/>
                </a:solidFill>
              </a:rPr>
              <a:t>A</a:t>
            </a:r>
            <a:r>
              <a:rPr lang="ru-RU" dirty="0" smtClean="0">
                <a:solidFill>
                  <a:srgbClr val="C00000"/>
                </a:solidFill>
              </a:rPr>
              <a:t>”</a:t>
            </a:r>
            <a:r>
              <a:rPr lang="en-US" dirty="0" smtClean="0">
                <a:solidFill>
                  <a:srgbClr val="C00000"/>
                </a:solidFill>
              </a:rPr>
              <a:t> lyceum</a:t>
            </a:r>
            <a:r>
              <a:rPr lang="ru-RU" dirty="0" smtClean="0">
                <a:solidFill>
                  <a:srgbClr val="C00000"/>
                </a:solidFill>
              </a:rPr>
              <a:t> №329 </a:t>
            </a:r>
            <a:r>
              <a:rPr lang="en-US" dirty="0" smtClean="0">
                <a:solidFill>
                  <a:srgbClr val="C00000"/>
                </a:solidFill>
              </a:rPr>
              <a:t>Saint-Petersburg </a:t>
            </a:r>
            <a:endParaRPr lang="ru-RU" dirty="0">
              <a:solidFill>
                <a:srgbClr val="C00000"/>
              </a:solidFill>
            </a:endParaRPr>
          </a:p>
        </p:txBody>
      </p:sp>
      <p:sp>
        <p:nvSpPr>
          <p:cNvPr id="2" name="Заголовок 1"/>
          <p:cNvSpPr>
            <a:spLocks noGrp="1"/>
          </p:cNvSpPr>
          <p:nvPr>
            <p:ph type="ctrTitle"/>
          </p:nvPr>
        </p:nvSpPr>
        <p:spPr>
          <a:xfrm>
            <a:off x="685800" y="857232"/>
            <a:ext cx="7772400" cy="1285884"/>
          </a:xfrm>
        </p:spPr>
        <p:txBody>
          <a:bodyPr>
            <a:normAutofit fontScale="90000"/>
          </a:bodyPr>
          <a:lstStyle/>
          <a:p>
            <a:r>
              <a:rPr lang="en-US" b="1" dirty="0">
                <a:solidFill>
                  <a:srgbClr val="C00000"/>
                </a:solidFill>
              </a:rPr>
              <a:t>The most famous inventions of</a:t>
            </a:r>
            <a:r>
              <a:rPr lang="ru-RU" b="1" dirty="0">
                <a:solidFill>
                  <a:srgbClr val="C00000"/>
                </a:solidFill>
              </a:rPr>
              <a:t>  </a:t>
            </a:r>
            <a:r>
              <a:rPr lang="en-US" b="1" dirty="0" smtClean="0">
                <a:solidFill>
                  <a:srgbClr val="C00000"/>
                </a:solidFill>
              </a:rPr>
              <a:t>Britons</a:t>
            </a:r>
            <a:r>
              <a:rPr lang="ru-RU" dirty="0">
                <a:solidFill>
                  <a:srgbClr val="C00000"/>
                </a:solidFill>
              </a:rPr>
              <a:t/>
            </a:r>
            <a:br>
              <a:rPr lang="ru-RU" dirty="0">
                <a:solidFill>
                  <a:srgbClr val="C00000"/>
                </a:solidFill>
              </a:rPr>
            </a:br>
            <a:endParaRPr lang="ru-RU" dirty="0">
              <a:solidFill>
                <a:srgbClr val="C00000"/>
              </a:solidFill>
            </a:endParaRPr>
          </a:p>
        </p:txBody>
      </p:sp>
      <p:pic>
        <p:nvPicPr>
          <p:cNvPr id="5" name="Picture 4"/>
          <p:cNvPicPr>
            <a:picLocks noChangeAspect="1" noChangeArrowheads="1"/>
          </p:cNvPicPr>
          <p:nvPr/>
        </p:nvPicPr>
        <p:blipFill>
          <a:blip r:embed="rId2"/>
          <a:srcRect/>
          <a:stretch>
            <a:fillRect/>
          </a:stretch>
        </p:blipFill>
        <p:spPr bwMode="auto">
          <a:xfrm>
            <a:off x="785786" y="1357298"/>
            <a:ext cx="3667150" cy="4143404"/>
          </a:xfrm>
          <a:prstGeom prst="rect">
            <a:avLst/>
          </a:prstGeom>
          <a:noFill/>
          <a:ln w="9525">
            <a:noFill/>
            <a:miter lim="800000"/>
            <a:headEnd/>
            <a:tailEnd/>
          </a:ln>
        </p:spPr>
      </p:pic>
      <p:pic>
        <p:nvPicPr>
          <p:cNvPr id="6" name="Picture 4"/>
          <p:cNvPicPr>
            <a:picLocks noChangeAspect="1" noChangeArrowheads="1"/>
          </p:cNvPicPr>
          <p:nvPr/>
        </p:nvPicPr>
        <p:blipFill>
          <a:blip r:embed="rId3"/>
          <a:srcRect/>
          <a:stretch>
            <a:fillRect/>
          </a:stretch>
        </p:blipFill>
        <p:spPr bwMode="auto">
          <a:xfrm>
            <a:off x="4572000" y="1357298"/>
            <a:ext cx="3683026" cy="4143404"/>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1285860"/>
            <a:ext cx="8229600" cy="500066"/>
          </a:xfrm>
        </p:spPr>
        <p:txBody>
          <a:bodyPr>
            <a:noAutofit/>
          </a:bodyPr>
          <a:lstStyle/>
          <a:p>
            <a:pPr algn="ctr"/>
            <a:r>
              <a:rPr sz="2400" smtClean="0"/>
              <a:t>Both scientists changed our science forever.  They discovered main laws of nature. They both studied at Cambridge University and both buried in Westminster Abby.  </a:t>
            </a:r>
            <a:r>
              <a:rPr lang="ru-RU" sz="2000" dirty="0" smtClean="0"/>
              <a:t/>
            </a:r>
            <a:br>
              <a:rPr lang="ru-RU" sz="2000" dirty="0" smtClean="0"/>
            </a:br>
            <a:r>
              <a:rPr sz="2000" smtClean="0"/>
              <a:t> </a:t>
            </a:r>
            <a:r>
              <a:rPr lang="ru-RU" sz="2000" dirty="0" smtClean="0"/>
              <a:t/>
            </a:r>
            <a:br>
              <a:rPr lang="ru-RU" sz="2000" dirty="0" smtClean="0"/>
            </a:br>
            <a:endParaRPr lang="ru-RU" sz="2000" dirty="0"/>
          </a:p>
        </p:txBody>
      </p:sp>
      <p:pic>
        <p:nvPicPr>
          <p:cNvPr id="4" name="Picture 4"/>
          <p:cNvPicPr>
            <a:picLocks noGrp="1" noChangeAspect="1" noChangeArrowheads="1"/>
          </p:cNvPicPr>
          <p:nvPr>
            <p:ph idx="1"/>
          </p:nvPr>
        </p:nvPicPr>
        <p:blipFill>
          <a:blip r:embed="rId2"/>
          <a:srcRect/>
          <a:stretch>
            <a:fillRect/>
          </a:stretch>
        </p:blipFill>
        <p:spPr bwMode="auto">
          <a:xfrm>
            <a:off x="357158" y="2071678"/>
            <a:ext cx="3429000" cy="4357686"/>
          </a:xfrm>
          <a:prstGeom prst="rect">
            <a:avLst/>
          </a:prstGeom>
          <a:noFill/>
          <a:ln w="9525">
            <a:noFill/>
            <a:miter lim="800000"/>
            <a:headEnd/>
            <a:tailEnd/>
          </a:ln>
        </p:spPr>
      </p:pic>
      <p:sp>
        <p:nvSpPr>
          <p:cNvPr id="5" name="Прямоугольник 4"/>
          <p:cNvSpPr/>
          <p:nvPr/>
        </p:nvSpPr>
        <p:spPr>
          <a:xfrm>
            <a:off x="285720" y="1071546"/>
            <a:ext cx="3143272" cy="923330"/>
          </a:xfrm>
          <a:prstGeom prst="rect">
            <a:avLst/>
          </a:prstGeom>
        </p:spPr>
        <p:txBody>
          <a:bodyPr wrap="square">
            <a:spAutoFit/>
          </a:bodyPr>
          <a:lstStyle/>
          <a:p>
            <a:r>
              <a:rPr lang="en-US" b="1" dirty="0" smtClean="0">
                <a:effectLst>
                  <a:outerShdw blurRad="38100" dist="38100" dir="2700000" algn="tl">
                    <a:srgbClr val="FFFFFF"/>
                  </a:outerShdw>
                </a:effectLst>
                <a:latin typeface="Book Antiqua" pitchFamily="18" charset="0"/>
              </a:rPr>
              <a:t>Newton statue </a:t>
            </a:r>
          </a:p>
          <a:p>
            <a:r>
              <a:rPr lang="en-US" b="1" dirty="0" smtClean="0">
                <a:effectLst>
                  <a:outerShdw blurRad="38100" dist="38100" dir="2700000" algn="tl">
                    <a:srgbClr val="FFFFFF"/>
                  </a:outerShdw>
                </a:effectLst>
                <a:latin typeface="Book Antiqua" pitchFamily="18" charset="0"/>
              </a:rPr>
              <a:t>at the Cambridge</a:t>
            </a:r>
          </a:p>
          <a:p>
            <a:r>
              <a:rPr lang="en-US" b="1" dirty="0" smtClean="0">
                <a:effectLst>
                  <a:outerShdw blurRad="38100" dist="38100" dir="2700000" algn="tl">
                    <a:srgbClr val="FFFFFF"/>
                  </a:outerShdw>
                </a:effectLst>
                <a:latin typeface="Book Antiqua" pitchFamily="18" charset="0"/>
              </a:rPr>
              <a:t>            University</a:t>
            </a:r>
            <a:endParaRPr lang="ru-RU" b="1" dirty="0">
              <a:effectLst>
                <a:outerShdw blurRad="38100" dist="38100" dir="2700000" algn="tl">
                  <a:srgbClr val="FFFFFF"/>
                </a:outerShdw>
              </a:effectLst>
              <a:latin typeface="Book Antiqua" pitchFamily="18" charset="0"/>
            </a:endParaRPr>
          </a:p>
        </p:txBody>
      </p:sp>
      <p:pic>
        <p:nvPicPr>
          <p:cNvPr id="9" name="Picture 7"/>
          <p:cNvPicPr>
            <a:picLocks noChangeAspect="1" noChangeArrowheads="1"/>
          </p:cNvPicPr>
          <p:nvPr/>
        </p:nvPicPr>
        <p:blipFill>
          <a:blip r:embed="rId3"/>
          <a:srcRect/>
          <a:stretch>
            <a:fillRect/>
          </a:stretch>
        </p:blipFill>
        <p:spPr bwMode="auto">
          <a:xfrm>
            <a:off x="4419600" y="2000240"/>
            <a:ext cx="4295804" cy="4572032"/>
          </a:xfrm>
          <a:prstGeom prst="rect">
            <a:avLst/>
          </a:prstGeom>
          <a:noFill/>
          <a:ln w="9525">
            <a:noFill/>
            <a:miter lim="800000"/>
            <a:headEnd/>
            <a:tailEnd/>
          </a:ln>
        </p:spPr>
      </p:pic>
      <p:sp>
        <p:nvSpPr>
          <p:cNvPr id="10" name="Прямоугольник 9"/>
          <p:cNvSpPr/>
          <p:nvPr/>
        </p:nvSpPr>
        <p:spPr>
          <a:xfrm>
            <a:off x="3929058" y="1142984"/>
            <a:ext cx="4786346" cy="923330"/>
          </a:xfrm>
          <a:prstGeom prst="rect">
            <a:avLst/>
          </a:prstGeom>
        </p:spPr>
        <p:txBody>
          <a:bodyPr wrap="square">
            <a:spAutoFit/>
          </a:bodyPr>
          <a:lstStyle/>
          <a:p>
            <a:pPr algn="ctr"/>
            <a:r>
              <a:rPr lang="en-US" b="1" dirty="0" smtClean="0">
                <a:effectLst>
                  <a:outerShdw blurRad="38100" dist="38100" dir="2700000" algn="tl">
                    <a:srgbClr val="FFFFFF"/>
                  </a:outerShdw>
                </a:effectLst>
                <a:latin typeface="Book Antiqua" pitchFamily="18" charset="0"/>
                <a:cs typeface="Times New Roman" pitchFamily="18" charset="0"/>
              </a:rPr>
              <a:t>A life size seated statue of Darwin can be seen in the main hall of the Natural History Museum in London</a:t>
            </a:r>
            <a:endParaRPr lang="ru-RU" b="1" dirty="0">
              <a:effectLst>
                <a:outerShdw blurRad="38100" dist="38100" dir="2700000" algn="tl">
                  <a:srgbClr val="FFFFFF"/>
                </a:outerShdw>
              </a:effectLst>
              <a:latin typeface="Book Antiqua"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bf8d8c80a826803ef4cc161bfa1aed4d.jpg"/>
          <p:cNvPicPr>
            <a:picLocks noGrp="1" noChangeAspect="1"/>
          </p:cNvPicPr>
          <p:nvPr>
            <p:ph idx="1"/>
          </p:nvPr>
        </p:nvPicPr>
        <p:blipFill>
          <a:blip r:embed="rId2"/>
          <a:stretch>
            <a:fillRect/>
          </a:stretch>
        </p:blipFill>
        <p:spPr>
          <a:xfrm>
            <a:off x="1866900" y="1524000"/>
            <a:ext cx="5410200" cy="4572000"/>
          </a:xfrm>
        </p:spPr>
      </p:pic>
      <p:sp>
        <p:nvSpPr>
          <p:cNvPr id="3" name="Заголовок 2"/>
          <p:cNvSpPr>
            <a:spLocks noGrp="1"/>
          </p:cNvSpPr>
          <p:nvPr>
            <p:ph type="title"/>
          </p:nvPr>
        </p:nvSpPr>
        <p:spPr>
          <a:xfrm>
            <a:off x="457200" y="152400"/>
            <a:ext cx="8229600" cy="2705096"/>
          </a:xfrm>
        </p:spPr>
        <p:txBody>
          <a:bodyPr>
            <a:normAutofit/>
          </a:bodyPr>
          <a:lstStyle/>
          <a:p>
            <a:r>
              <a:rPr lang="ru-RU" sz="8000" dirty="0" smtClean="0"/>
              <a:t>    </a:t>
            </a:r>
            <a:r>
              <a:rPr sz="8000" smtClean="0"/>
              <a:t>THANK  YOU</a:t>
            </a:r>
            <a:r>
              <a:rPr lang="ru-RU" sz="8000" dirty="0" smtClean="0"/>
              <a:t/>
            </a:r>
            <a:br>
              <a:rPr lang="ru-RU" sz="8000" dirty="0" smtClean="0"/>
            </a:br>
            <a:endParaRPr lang="ru-RU" sz="8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r>
              <a:rPr lang="en-US" dirty="0"/>
              <a:t>As we all know that we live in the age of science and technology. The life of all of us is highly depends on the scientific inventions and modern day technologies. </a:t>
            </a:r>
            <a:endParaRPr lang="ru-RU" dirty="0"/>
          </a:p>
          <a:p>
            <a:r>
              <a:rPr lang="en-US" dirty="0"/>
              <a:t>Science  has changed the lives of people to a great extent. It has made life easy, simple and fast</a:t>
            </a:r>
            <a:r>
              <a:rPr lang="en-US" dirty="0" smtClean="0"/>
              <a:t>.</a:t>
            </a:r>
            <a:r>
              <a:rPr lang="en-US" dirty="0"/>
              <a:t> Recently BBC has chosen the top 10 greatest Britons. The top 10 greatest Britons of all time have been chosen - selected from a BBC phone and internet poll involving more than 30,000 Britons. It is very important that Isaac Newton and Charles Darwin are among them. </a:t>
            </a:r>
            <a:endParaRPr lang="ru-RU" dirty="0"/>
          </a:p>
        </p:txBody>
      </p:sp>
      <p:sp>
        <p:nvSpPr>
          <p:cNvPr id="2" name="Заголовок 1"/>
          <p:cNvSpPr>
            <a:spLocks noGrp="1"/>
          </p:cNvSpPr>
          <p:nvPr>
            <p:ph type="title"/>
          </p:nvPr>
        </p:nvSpPr>
        <p:spPr/>
        <p:txBody>
          <a:bodyPr/>
          <a:lstStyle/>
          <a:p>
            <a:endParaRPr lang="ru-RU" dirty="0"/>
          </a:p>
        </p:txBody>
      </p:sp>
      <p:pic>
        <p:nvPicPr>
          <p:cNvPr id="5" name="Picture 5"/>
          <p:cNvPicPr>
            <a:picLocks noChangeAspect="1" noChangeArrowheads="1"/>
          </p:cNvPicPr>
          <p:nvPr/>
        </p:nvPicPr>
        <p:blipFill>
          <a:blip r:embed="rId2"/>
          <a:srcRect/>
          <a:stretch>
            <a:fillRect/>
          </a:stretch>
        </p:blipFill>
        <p:spPr bwMode="auto">
          <a:xfrm>
            <a:off x="642910" y="214290"/>
            <a:ext cx="3643338" cy="1285883"/>
          </a:xfrm>
          <a:prstGeom prst="rect">
            <a:avLst/>
          </a:prstGeom>
          <a:noFill/>
          <a:ln w="9525">
            <a:noFill/>
            <a:miter lim="800000"/>
            <a:headEnd/>
            <a:tailEnd/>
          </a:ln>
        </p:spPr>
      </p:pic>
      <p:pic>
        <p:nvPicPr>
          <p:cNvPr id="6" name="Picture 4"/>
          <p:cNvPicPr>
            <a:picLocks noChangeAspect="1" noChangeArrowheads="1"/>
          </p:cNvPicPr>
          <p:nvPr/>
        </p:nvPicPr>
        <p:blipFill>
          <a:blip r:embed="rId3" cstate="print"/>
          <a:srcRect/>
          <a:stretch>
            <a:fillRect/>
          </a:stretch>
        </p:blipFill>
        <p:spPr bwMode="auto">
          <a:xfrm>
            <a:off x="4357686" y="214290"/>
            <a:ext cx="4429156" cy="1285884"/>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428604"/>
            <a:ext cx="8229600" cy="1000132"/>
          </a:xfrm>
        </p:spPr>
        <p:txBody>
          <a:bodyPr>
            <a:noAutofit/>
          </a:bodyPr>
          <a:lstStyle/>
          <a:p>
            <a:r>
              <a:rPr lang="ru-RU" sz="2000" dirty="0" smtClean="0"/>
              <a:t/>
            </a:r>
            <a:br>
              <a:rPr lang="ru-RU" sz="2000" dirty="0" smtClean="0"/>
            </a:br>
            <a:r>
              <a:rPr sz="2000" b="1" smtClean="0"/>
              <a:t> The Purpose</a:t>
            </a:r>
            <a:r>
              <a:rPr sz="2000" smtClean="0"/>
              <a:t> of my work is: to tell about</a:t>
            </a:r>
            <a:r>
              <a:rPr sz="2000" b="1" smtClean="0"/>
              <a:t> </a:t>
            </a:r>
            <a:r>
              <a:rPr sz="2000" smtClean="0"/>
              <a:t>the most famous inventions of  Britons.                  </a:t>
            </a:r>
            <a:r>
              <a:rPr lang="ru-RU" sz="2000" dirty="0" smtClean="0"/>
              <a:t/>
            </a:r>
            <a:br>
              <a:rPr lang="ru-RU" sz="2000" dirty="0" smtClean="0"/>
            </a:br>
            <a:r>
              <a:rPr sz="2000" b="1" smtClean="0"/>
              <a:t>Tasks are:  </a:t>
            </a:r>
            <a:r>
              <a:rPr sz="2000" smtClean="0"/>
              <a:t>1) to learn their inventions</a:t>
            </a:r>
            <a:r>
              <a:rPr lang="ru-RU" sz="2000" dirty="0" smtClean="0"/>
              <a:t/>
            </a:r>
            <a:br>
              <a:rPr lang="ru-RU" sz="2000" dirty="0" smtClean="0"/>
            </a:br>
            <a:r>
              <a:rPr sz="2000" smtClean="0"/>
              <a:t>                    2) to compare          3) to make conclusion</a:t>
            </a:r>
            <a:r>
              <a:rPr lang="ru-RU" sz="1600" dirty="0" smtClean="0"/>
              <a:t/>
            </a:r>
            <a:br>
              <a:rPr lang="ru-RU" sz="1600" dirty="0" smtClean="0"/>
            </a:br>
            <a:endParaRPr lang="ru-RU" sz="1600" dirty="0"/>
          </a:p>
        </p:txBody>
      </p:sp>
      <p:pic>
        <p:nvPicPr>
          <p:cNvPr id="4" name="Picture 4"/>
          <p:cNvPicPr>
            <a:picLocks noGrp="1" noChangeAspect="1" noChangeArrowheads="1"/>
          </p:cNvPicPr>
          <p:nvPr>
            <p:ph idx="1"/>
          </p:nvPr>
        </p:nvPicPr>
        <p:blipFill>
          <a:blip r:embed="rId2"/>
          <a:srcRect/>
          <a:stretch>
            <a:fillRect/>
          </a:stretch>
        </p:blipFill>
        <p:spPr bwMode="auto">
          <a:xfrm>
            <a:off x="285720" y="1571612"/>
            <a:ext cx="2714644" cy="4857784"/>
          </a:xfrm>
          <a:prstGeom prst="rect">
            <a:avLst/>
          </a:prstGeom>
          <a:noFill/>
          <a:ln w="9525">
            <a:noFill/>
            <a:miter lim="800000"/>
            <a:headEnd/>
            <a:tailEnd/>
          </a:ln>
        </p:spPr>
      </p:pic>
      <p:pic>
        <p:nvPicPr>
          <p:cNvPr id="6" name="Picture 4"/>
          <p:cNvPicPr>
            <a:picLocks noChangeAspect="1" noChangeArrowheads="1"/>
          </p:cNvPicPr>
          <p:nvPr/>
        </p:nvPicPr>
        <p:blipFill>
          <a:blip r:embed="rId3"/>
          <a:srcRect/>
          <a:stretch>
            <a:fillRect/>
          </a:stretch>
        </p:blipFill>
        <p:spPr bwMode="auto">
          <a:xfrm>
            <a:off x="4929190" y="1571612"/>
            <a:ext cx="2428892" cy="4786346"/>
          </a:xfrm>
          <a:prstGeom prst="rect">
            <a:avLst/>
          </a:prstGeom>
          <a:noFill/>
          <a:ln w="9525">
            <a:noFill/>
            <a:miter lim="800000"/>
            <a:headEnd/>
            <a:tailEnd/>
          </a:ln>
        </p:spPr>
      </p:pic>
      <p:sp>
        <p:nvSpPr>
          <p:cNvPr id="7" name="Прямоугольник 6"/>
          <p:cNvSpPr/>
          <p:nvPr/>
        </p:nvSpPr>
        <p:spPr>
          <a:xfrm>
            <a:off x="3071802" y="5041811"/>
            <a:ext cx="1928826" cy="1200329"/>
          </a:xfrm>
          <a:prstGeom prst="rect">
            <a:avLst/>
          </a:prstGeom>
        </p:spPr>
        <p:txBody>
          <a:bodyPr wrap="square">
            <a:spAutoFit/>
          </a:bodyPr>
          <a:lstStyle/>
          <a:p>
            <a:pPr lvl="0" algn="ctr"/>
            <a:r>
              <a:rPr lang="en-US" b="1" dirty="0">
                <a:solidFill>
                  <a:prstClr val="white"/>
                </a:solidFill>
                <a:effectLst>
                  <a:outerShdw blurRad="38100" dist="38100" dir="2700000" algn="tl">
                    <a:srgbClr val="FFFFFF"/>
                  </a:outerShdw>
                </a:effectLst>
                <a:latin typeface="Book Antiqua" pitchFamily="18" charset="0"/>
              </a:rPr>
              <a:t>In mechanical </a:t>
            </a:r>
          </a:p>
          <a:p>
            <a:pPr lvl="0" algn="ctr"/>
            <a:r>
              <a:rPr lang="en-US" b="1" dirty="0">
                <a:solidFill>
                  <a:prstClr val="white"/>
                </a:solidFill>
                <a:effectLst>
                  <a:outerShdw blurRad="38100" dist="38100" dir="2700000" algn="tl">
                    <a:srgbClr val="FFFFFF"/>
                  </a:outerShdw>
                </a:effectLst>
                <a:latin typeface="Book Antiqua" pitchFamily="18" charset="0"/>
              </a:rPr>
              <a:t>science his great</a:t>
            </a:r>
          </a:p>
          <a:p>
            <a:pPr lvl="0" algn="ctr"/>
            <a:r>
              <a:rPr lang="en-US" b="1" dirty="0">
                <a:solidFill>
                  <a:prstClr val="white"/>
                </a:solidFill>
                <a:effectLst>
                  <a:outerShdw blurRad="38100" dist="38100" dir="2700000" algn="tl">
                    <a:srgbClr val="FFFFFF"/>
                  </a:outerShdw>
                </a:effectLst>
                <a:latin typeface="Book Antiqua" pitchFamily="18" charset="0"/>
              </a:rPr>
              <a:t>contribution</a:t>
            </a:r>
          </a:p>
          <a:p>
            <a:pPr lvl="0" algn="ctr"/>
            <a:r>
              <a:rPr lang="en-US" b="1" dirty="0">
                <a:solidFill>
                  <a:prstClr val="white"/>
                </a:solidFill>
                <a:effectLst>
                  <a:outerShdw blurRad="38100" dist="38100" dir="2700000" algn="tl">
                    <a:srgbClr val="FFFFFF"/>
                  </a:outerShdw>
                </a:effectLst>
                <a:latin typeface="Book Antiqua" pitchFamily="18" charset="0"/>
              </a:rPr>
              <a:t>was in optics...</a:t>
            </a:r>
            <a:endParaRPr lang="ru-RU" b="1" dirty="0">
              <a:solidFill>
                <a:prstClr val="white"/>
              </a:solidFill>
              <a:effectLst>
                <a:outerShdw blurRad="38100" dist="38100" dir="2700000" algn="tl">
                  <a:srgbClr val="FFFFFF"/>
                </a:outerShdw>
              </a:effectLst>
              <a:latin typeface="Book Antiqua" pitchFamily="18" charset="0"/>
            </a:endParaRPr>
          </a:p>
        </p:txBody>
      </p:sp>
      <p:sp>
        <p:nvSpPr>
          <p:cNvPr id="8" name="Прямоугольник 7"/>
          <p:cNvSpPr/>
          <p:nvPr/>
        </p:nvSpPr>
        <p:spPr>
          <a:xfrm flipH="1">
            <a:off x="7358082" y="1571613"/>
            <a:ext cx="1500198" cy="1754326"/>
          </a:xfrm>
          <a:prstGeom prst="rect">
            <a:avLst/>
          </a:prstGeom>
        </p:spPr>
        <p:txBody>
          <a:bodyPr wrap="square">
            <a:spAutoFit/>
          </a:bodyPr>
          <a:lstStyle/>
          <a:p>
            <a:r>
              <a:rPr lang="en-US" b="1" dirty="0" smtClean="0">
                <a:effectLst>
                  <a:outerShdw blurRad="38100" dist="38100" dir="2700000" algn="tl">
                    <a:srgbClr val="FFFFFF"/>
                  </a:outerShdw>
                </a:effectLst>
                <a:latin typeface="Book Antiqua" pitchFamily="18" charset="0"/>
              </a:rPr>
              <a:t>Darwin studied </a:t>
            </a:r>
          </a:p>
          <a:p>
            <a:r>
              <a:rPr lang="en-US" b="1" dirty="0" smtClean="0">
                <a:effectLst>
                  <a:outerShdw blurRad="38100" dist="38100" dir="2700000" algn="tl">
                    <a:srgbClr val="FFFFFF"/>
                  </a:outerShdw>
                </a:effectLst>
                <a:latin typeface="Book Antiqua" pitchFamily="18" charset="0"/>
              </a:rPr>
              <a:t>theology but </a:t>
            </a:r>
          </a:p>
          <a:p>
            <a:r>
              <a:rPr lang="en-US" b="1" dirty="0" smtClean="0">
                <a:effectLst>
                  <a:outerShdw blurRad="38100" dist="38100" dir="2700000" algn="tl">
                    <a:srgbClr val="FFFFFF"/>
                  </a:outerShdw>
                </a:effectLst>
                <a:latin typeface="Book Antiqua" pitchFamily="18" charset="0"/>
              </a:rPr>
              <a:t>became naturalist </a:t>
            </a:r>
            <a:endParaRPr lang="ru-RU" b="1" dirty="0">
              <a:effectLst>
                <a:outerShdw blurRad="38100" dist="38100" dir="2700000" algn="tl">
                  <a:srgbClr val="FFFFFF"/>
                </a:outerShdw>
              </a:effectLst>
              <a:latin typeface="Book Antiqua"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85720" y="428604"/>
            <a:ext cx="8715436" cy="1714512"/>
          </a:xfrm>
        </p:spPr>
        <p:txBody>
          <a:bodyPr>
            <a:normAutofit fontScale="90000"/>
          </a:bodyPr>
          <a:lstStyle/>
          <a:p>
            <a:r>
              <a:rPr sz="2200" b="1" smtClean="0"/>
              <a:t>      Isaac Newton (1642-1727)</a:t>
            </a:r>
            <a:r>
              <a:rPr sz="2200" smtClean="0"/>
              <a:t> Newton's greatest discovery was certainly the Law of Universal Gravitation. It is described in his book Mathematical Principles of Natural Philosophy. The fundamental principle of the book is that "every particle of matter is attracted by every other particle of matter with a force inversely proportional to the square of their distances apart". </a:t>
            </a:r>
            <a:r>
              <a:rPr lang="ru-RU" sz="2000" dirty="0" smtClean="0"/>
              <a:t/>
            </a:r>
            <a:br>
              <a:rPr lang="ru-RU" sz="2000" dirty="0" smtClean="0"/>
            </a:br>
            <a:endParaRPr lang="ru-RU" sz="2000" dirty="0"/>
          </a:p>
        </p:txBody>
      </p:sp>
      <p:pic>
        <p:nvPicPr>
          <p:cNvPr id="4" name="Picture 4"/>
          <p:cNvPicPr>
            <a:picLocks noGrp="1" noChangeAspect="1" noChangeArrowheads="1"/>
          </p:cNvPicPr>
          <p:nvPr>
            <p:ph idx="1"/>
          </p:nvPr>
        </p:nvPicPr>
        <p:blipFill>
          <a:blip r:embed="rId2"/>
          <a:srcRect/>
          <a:stretch>
            <a:fillRect/>
          </a:stretch>
        </p:blipFill>
        <p:spPr bwMode="auto">
          <a:xfrm>
            <a:off x="428596" y="1857364"/>
            <a:ext cx="8286808" cy="4643438"/>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Autofit/>
          </a:bodyPr>
          <a:lstStyle/>
          <a:p>
            <a:r>
              <a:rPr sz="2000" smtClean="0"/>
              <a:t>Much later, </a:t>
            </a:r>
            <a:r>
              <a:rPr sz="2000" smtClean="0"/>
              <a:t>in </a:t>
            </a:r>
            <a:r>
              <a:rPr sz="2000" smtClean="0"/>
              <a:t>the 20</a:t>
            </a:r>
            <a:r>
              <a:rPr sz="2000" baseline="30000" smtClean="0"/>
              <a:t>th</a:t>
            </a:r>
            <a:r>
              <a:rPr sz="2000" smtClean="0"/>
              <a:t> century, another great scientist, Albert Einstein, who had a very high opinion of Newton's scientific achievements, wrote these words about him: "Nature to him was an open book, whose letters he could read without effort."</a:t>
            </a:r>
            <a:r>
              <a:rPr lang="ru-RU" sz="2000" dirty="0" smtClean="0"/>
              <a:t/>
            </a:r>
            <a:br>
              <a:rPr lang="ru-RU" sz="2000" dirty="0" smtClean="0"/>
            </a:br>
            <a:endParaRPr lang="ru-RU" sz="2000" dirty="0"/>
          </a:p>
        </p:txBody>
      </p:sp>
      <p:pic>
        <p:nvPicPr>
          <p:cNvPr id="4" name="Picture 4"/>
          <p:cNvPicPr>
            <a:picLocks noGrp="1" noChangeAspect="1" noChangeArrowheads="1"/>
          </p:cNvPicPr>
          <p:nvPr>
            <p:ph idx="1"/>
          </p:nvPr>
        </p:nvPicPr>
        <p:blipFill>
          <a:blip r:embed="rId2"/>
          <a:srcRect/>
          <a:stretch>
            <a:fillRect/>
          </a:stretch>
        </p:blipFill>
        <p:spPr bwMode="auto">
          <a:xfrm>
            <a:off x="428597" y="1214422"/>
            <a:ext cx="5405466" cy="5143535"/>
          </a:xfrm>
          <a:prstGeom prst="rect">
            <a:avLst/>
          </a:prstGeom>
          <a:noFill/>
          <a:ln w="9525">
            <a:noFill/>
            <a:miter lim="800000"/>
            <a:headEnd/>
            <a:tailEnd/>
          </a:ln>
        </p:spPr>
      </p:pic>
      <p:sp>
        <p:nvSpPr>
          <p:cNvPr id="5" name="Прямоугольник 4"/>
          <p:cNvSpPr/>
          <p:nvPr/>
        </p:nvSpPr>
        <p:spPr>
          <a:xfrm>
            <a:off x="5929322" y="2967335"/>
            <a:ext cx="2928958" cy="923330"/>
          </a:xfrm>
          <a:prstGeom prst="rect">
            <a:avLst/>
          </a:prstGeom>
        </p:spPr>
        <p:txBody>
          <a:bodyPr wrap="square">
            <a:spAutoFit/>
          </a:bodyPr>
          <a:lstStyle/>
          <a:p>
            <a:pPr algn="ctr"/>
            <a:r>
              <a:rPr lang="en-US" b="1" dirty="0" smtClean="0">
                <a:effectLst>
                  <a:outerShdw blurRad="38100" dist="38100" dir="2700000" algn="tl">
                    <a:srgbClr val="FFFFFF"/>
                  </a:outerShdw>
                </a:effectLst>
                <a:latin typeface="Book Antiqua" pitchFamily="18" charset="0"/>
              </a:rPr>
              <a:t>Newton remains </a:t>
            </a:r>
          </a:p>
          <a:p>
            <a:pPr algn="ctr"/>
            <a:r>
              <a:rPr lang="en-US" b="1" dirty="0" smtClean="0">
                <a:effectLst>
                  <a:outerShdw blurRad="38100" dist="38100" dir="2700000" algn="tl">
                    <a:srgbClr val="FFFFFF"/>
                  </a:outerShdw>
                </a:effectLst>
                <a:latin typeface="Book Antiqua" pitchFamily="18" charset="0"/>
              </a:rPr>
              <a:t>influential to </a:t>
            </a:r>
          </a:p>
          <a:p>
            <a:pPr algn="ctr"/>
            <a:r>
              <a:rPr lang="en-US" b="1" dirty="0" smtClean="0">
                <a:effectLst>
                  <a:outerShdw blurRad="38100" dist="38100" dir="2700000" algn="tl">
                    <a:srgbClr val="FFFFFF"/>
                  </a:outerShdw>
                </a:effectLst>
                <a:latin typeface="Book Antiqua" pitchFamily="18" charset="0"/>
              </a:rPr>
              <a:t>today's scientists</a:t>
            </a:r>
            <a:endParaRPr lang="en-US" b="1" dirty="0">
              <a:effectLst>
                <a:outerShdw blurRad="38100" dist="38100" dir="2700000" algn="tl">
                  <a:srgbClr val="FFFFFF"/>
                </a:outerShdw>
              </a:effectLst>
              <a:latin typeface="Book Antiqua"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928662" y="285728"/>
            <a:ext cx="7829576" cy="276228"/>
          </a:xfrm>
        </p:spPr>
        <p:txBody>
          <a:bodyPr>
            <a:noAutofit/>
          </a:bodyPr>
          <a:lstStyle/>
          <a:p>
            <a:r>
              <a:rPr sz="2000" b="1" smtClean="0"/>
              <a:t>Charles Darwin</a:t>
            </a:r>
            <a:r>
              <a:rPr sz="2000" smtClean="0"/>
              <a:t> (1809-1882) is one of the greatest scientists ever born. </a:t>
            </a:r>
            <a:endParaRPr lang="ru-RU" sz="2000" dirty="0"/>
          </a:p>
        </p:txBody>
      </p:sp>
      <p:pic>
        <p:nvPicPr>
          <p:cNvPr id="4" name="Picture 4"/>
          <p:cNvPicPr>
            <a:picLocks noGrp="1" noChangeAspect="1" noChangeArrowheads="1"/>
          </p:cNvPicPr>
          <p:nvPr>
            <p:ph idx="1"/>
          </p:nvPr>
        </p:nvPicPr>
        <p:blipFill>
          <a:blip r:embed="rId2"/>
          <a:srcRect/>
          <a:stretch>
            <a:fillRect/>
          </a:stretch>
        </p:blipFill>
        <p:spPr bwMode="auto">
          <a:xfrm>
            <a:off x="285720" y="3214686"/>
            <a:ext cx="4071966" cy="3333750"/>
          </a:xfrm>
          <a:prstGeom prst="rect">
            <a:avLst/>
          </a:prstGeom>
          <a:noFill/>
          <a:ln w="9525">
            <a:noFill/>
            <a:miter lim="800000"/>
            <a:headEnd/>
            <a:tailEnd/>
          </a:ln>
        </p:spPr>
      </p:pic>
      <p:pic>
        <p:nvPicPr>
          <p:cNvPr id="5" name="Picture 4"/>
          <p:cNvPicPr>
            <a:picLocks noChangeAspect="1" noChangeArrowheads="1"/>
          </p:cNvPicPr>
          <p:nvPr/>
        </p:nvPicPr>
        <p:blipFill>
          <a:blip r:embed="rId3"/>
          <a:srcRect/>
          <a:stretch>
            <a:fillRect/>
          </a:stretch>
        </p:blipFill>
        <p:spPr bwMode="auto">
          <a:xfrm>
            <a:off x="4643438" y="3214686"/>
            <a:ext cx="4152900" cy="3429000"/>
          </a:xfrm>
          <a:prstGeom prst="rect">
            <a:avLst/>
          </a:prstGeom>
          <a:noFill/>
          <a:ln w="9525">
            <a:noFill/>
            <a:miter lim="800000"/>
            <a:headEnd/>
            <a:tailEnd/>
          </a:ln>
        </p:spPr>
      </p:pic>
      <p:pic>
        <p:nvPicPr>
          <p:cNvPr id="6" name="Picture 4"/>
          <p:cNvPicPr>
            <a:picLocks noChangeAspect="1" noChangeArrowheads="1"/>
          </p:cNvPicPr>
          <p:nvPr/>
        </p:nvPicPr>
        <p:blipFill>
          <a:blip r:embed="rId4"/>
          <a:srcRect/>
          <a:stretch>
            <a:fillRect/>
          </a:stretch>
        </p:blipFill>
        <p:spPr bwMode="auto">
          <a:xfrm>
            <a:off x="2214546" y="714357"/>
            <a:ext cx="4714876" cy="2428892"/>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r>
              <a:rPr sz="2000" smtClean="0"/>
              <a:t>In 1831 he was offered the post of ship's naturalist. Darwin accepted and spent next five years on the ship "Beagle". During the voyage Darwin made observations of the geology and natural history of the region.</a:t>
            </a:r>
            <a:endParaRPr lang="ru-RU" sz="2000" dirty="0"/>
          </a:p>
        </p:txBody>
      </p:sp>
      <p:pic>
        <p:nvPicPr>
          <p:cNvPr id="4" name="Picture 2"/>
          <p:cNvPicPr>
            <a:picLocks noGrp="1" noChangeAspect="1" noChangeArrowheads="1"/>
          </p:cNvPicPr>
          <p:nvPr>
            <p:ph idx="1"/>
          </p:nvPr>
        </p:nvPicPr>
        <p:blipFill>
          <a:blip r:embed="rId2"/>
          <a:srcRect/>
          <a:stretch>
            <a:fillRect/>
          </a:stretch>
        </p:blipFill>
        <p:spPr bwMode="auto">
          <a:xfrm>
            <a:off x="357158" y="1643050"/>
            <a:ext cx="8501122" cy="4929222"/>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pPr algn="ctr"/>
            <a:r>
              <a:rPr sz="2000" b="1" smtClean="0">
                <a:effectLst>
                  <a:outerShdw blurRad="38100" dist="38100" dir="2700000" algn="tl">
                    <a:srgbClr val="FFFFFF"/>
                  </a:outerShdw>
                </a:effectLst>
                <a:latin typeface="Book Antiqua" pitchFamily="18" charset="0"/>
              </a:rPr>
              <a:t>Charles Darwin: Voyage of the H.M.S. Beagle</a:t>
            </a:r>
            <a:r>
              <a:rPr lang="ru-RU" sz="2000" b="1" dirty="0" smtClean="0">
                <a:effectLst>
                  <a:outerShdw blurRad="38100" dist="38100" dir="2700000" algn="tl">
                    <a:srgbClr val="FFFFFF"/>
                  </a:outerShdw>
                </a:effectLst>
                <a:latin typeface="Book Antiqua" pitchFamily="18" charset="0"/>
              </a:rPr>
              <a:t/>
            </a:r>
            <a:br>
              <a:rPr lang="ru-RU" sz="2000" b="1" dirty="0" smtClean="0">
                <a:effectLst>
                  <a:outerShdw blurRad="38100" dist="38100" dir="2700000" algn="tl">
                    <a:srgbClr val="FFFFFF"/>
                  </a:outerShdw>
                </a:effectLst>
                <a:latin typeface="Book Antiqua" pitchFamily="18" charset="0"/>
              </a:rPr>
            </a:br>
            <a:endParaRPr lang="ru-RU" sz="2000" dirty="0"/>
          </a:p>
        </p:txBody>
      </p:sp>
      <p:sp>
        <p:nvSpPr>
          <p:cNvPr id="5" name="Прямоугольник 4"/>
          <p:cNvSpPr/>
          <p:nvPr/>
        </p:nvSpPr>
        <p:spPr>
          <a:xfrm flipV="1">
            <a:off x="2286000" y="3752166"/>
            <a:ext cx="4572000" cy="369332"/>
          </a:xfrm>
          <a:prstGeom prst="rect">
            <a:avLst/>
          </a:prstGeom>
        </p:spPr>
        <p:txBody>
          <a:bodyPr wrap="square">
            <a:spAutoFit/>
          </a:bodyPr>
          <a:lstStyle/>
          <a:p>
            <a:pPr algn="ctr"/>
            <a:r>
              <a:rPr lang="en-US" b="1" dirty="0" smtClean="0">
                <a:effectLst>
                  <a:outerShdw blurRad="38100" dist="38100" dir="2700000" algn="tl">
                    <a:srgbClr val="FFFFFF"/>
                  </a:outerShdw>
                </a:effectLst>
                <a:latin typeface="Book Antiqua" pitchFamily="18" charset="0"/>
              </a:rPr>
              <a:t>Charles Darwin: Voyage of the </a:t>
            </a:r>
            <a:endParaRPr lang="ru-RU" b="1" dirty="0">
              <a:effectLst>
                <a:outerShdw blurRad="38100" dist="38100" dir="2700000" algn="tl">
                  <a:srgbClr val="FFFFFF"/>
                </a:outerShdw>
              </a:effectLst>
              <a:latin typeface="Book Antiqua" pitchFamily="18" charset="0"/>
            </a:endParaRPr>
          </a:p>
        </p:txBody>
      </p:sp>
      <p:pic>
        <p:nvPicPr>
          <p:cNvPr id="7" name="Picture 4"/>
          <p:cNvPicPr>
            <a:picLocks noGrp="1" noChangeAspect="1" noChangeArrowheads="1"/>
          </p:cNvPicPr>
          <p:nvPr>
            <p:ph idx="1"/>
          </p:nvPr>
        </p:nvPicPr>
        <p:blipFill>
          <a:blip r:embed="rId2" cstate="print"/>
          <a:srcRect/>
          <a:stretch>
            <a:fillRect/>
          </a:stretch>
        </p:blipFill>
        <p:spPr bwMode="auto">
          <a:xfrm>
            <a:off x="457200" y="1142984"/>
            <a:ext cx="8229600" cy="535785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457200" y="152400"/>
            <a:ext cx="5665525" cy="101566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onstantia" pitchFamily="18" charset="0"/>
                <a:ea typeface="Calibri" pitchFamily="34" charset="0"/>
              </a:rPr>
              <a:t>Why do people become scientists?</a:t>
            </a:r>
            <a:endParaRPr kumimoji="0" lang="ru-RU" sz="2000" b="0" i="0" u="none" strike="noStrike" cap="none" normalizeH="0" baseline="0" dirty="0" smtClean="0">
              <a:ln>
                <a:noFill/>
              </a:ln>
              <a:solidFill>
                <a:schemeClr val="tx1"/>
              </a:solidFill>
              <a:effectLst/>
              <a:latin typeface="Constantia"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onstantia" pitchFamily="18" charset="0"/>
                <a:ea typeface="Times New Roman" pitchFamily="18" charset="0"/>
              </a:rPr>
              <a:t>I have studied biographies of these scientists and can say</a:t>
            </a:r>
            <a:endParaRPr kumimoji="0" lang="ru-RU" sz="2000" b="0" i="0" u="none" strike="noStrike" cap="none" normalizeH="0" baseline="0" dirty="0" smtClean="0">
              <a:ln>
                <a:noFill/>
              </a:ln>
              <a:solidFill>
                <a:schemeClr val="tx1"/>
              </a:solidFill>
              <a:effectLst/>
              <a:latin typeface="Constantia"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ru-RU" sz="2000" b="0" i="0" u="none" strike="noStrike" cap="none" normalizeH="0" baseline="0" dirty="0" smtClean="0">
              <a:ln>
                <a:noFill/>
              </a:ln>
              <a:solidFill>
                <a:schemeClr val="tx1"/>
              </a:solidFill>
              <a:effectLst/>
              <a:latin typeface="Constantia" pitchFamily="18" charset="0"/>
            </a:endParaRPr>
          </a:p>
        </p:txBody>
      </p:sp>
      <p:pic>
        <p:nvPicPr>
          <p:cNvPr id="5" name="Содержимое 4" descr="image029.jpg"/>
          <p:cNvPicPr>
            <a:picLocks noGrp="1"/>
          </p:cNvPicPr>
          <p:nvPr>
            <p:ph idx="1"/>
          </p:nvPr>
        </p:nvPicPr>
        <p:blipFill>
          <a:blip r:embed="rId2"/>
          <a:stretch>
            <a:fillRect/>
          </a:stretch>
        </p:blipFill>
        <p:spPr>
          <a:xfrm>
            <a:off x="357158" y="1000108"/>
            <a:ext cx="8429684" cy="5286412"/>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129</TotalTime>
  <Words>400</Words>
  <Application>Microsoft Office PowerPoint</Application>
  <PresentationFormat>Экран (4:3)</PresentationFormat>
  <Paragraphs>29</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Бумажная</vt:lpstr>
      <vt:lpstr>The most famous inventions of  Britons </vt:lpstr>
      <vt:lpstr>Слайд 2</vt:lpstr>
      <vt:lpstr>  The Purpose of my work is: to tell about the most famous inventions of  Britons.                   Tasks are:  1) to learn their inventions                     2) to compare          3) to make conclusion </vt:lpstr>
      <vt:lpstr>      Isaac Newton (1642-1727) Newton's greatest discovery was certainly the Law of Universal Gravitation. It is described in his book Mathematical Principles of Natural Philosophy. The fundamental principle of the book is that "every particle of matter is attracted by every other particle of matter with a force inversely proportional to the square of their distances apart".  </vt:lpstr>
      <vt:lpstr>Much later, in the 20th century, another great scientist, Albert Einstein, who had a very high opinion of Newton's scientific achievements, wrote these words about him: "Nature to him was an open book, whose letters he could read without effort." </vt:lpstr>
      <vt:lpstr>Charles Darwin (1809-1882) is one of the greatest scientists ever born. </vt:lpstr>
      <vt:lpstr>In 1831 he was offered the post of ship's naturalist. Darwin accepted and spent next five years on the ship "Beagle". During the voyage Darwin made observations of the geology and natural history of the region.</vt:lpstr>
      <vt:lpstr>Charles Darwin: Voyage of the H.M.S. Beagle </vt:lpstr>
      <vt:lpstr>Why do people become scientists? I have studied biographies of these scientists and can say </vt:lpstr>
      <vt:lpstr>Both scientists changed our science forever.  They discovered main laws of nature. They both studied at Cambridge University and both buried in Westminster Abby.     </vt:lpstr>
      <vt:lpstr>    THANK  YOU </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Admin</cp:lastModifiedBy>
  <cp:revision>33</cp:revision>
  <dcterms:created xsi:type="dcterms:W3CDTF">2017-01-29T13:19:51Z</dcterms:created>
  <dcterms:modified xsi:type="dcterms:W3CDTF">2017-03-01T16:52:36Z</dcterms:modified>
</cp:coreProperties>
</file>